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9519BE-8674-44D8-91C7-1047D53EB90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acketlife.net/media/library/23/common_port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bvanek1@gl.umbc.edu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Firewalls and Firewall Utilities in Linux (</a:t>
            </a:r>
            <a:r>
              <a:rPr lang="en-US" dirty="0" err="1"/>
              <a:t>iptables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Bryan </a:t>
            </a:r>
            <a:r>
              <a:rPr lang="en-US" dirty="0" err="1"/>
              <a:t>Vanek</a:t>
            </a:r>
            <a:endParaRPr lang="en-US" dirty="0"/>
          </a:p>
          <a:p>
            <a:r>
              <a:rPr lang="en-US" dirty="0"/>
              <a:t>10/5/16</a:t>
            </a:r>
          </a:p>
          <a:p>
            <a:r>
              <a:rPr lang="en-US" dirty="0"/>
              <a:t>Cyber Dawgs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299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then, let’s get into the nitty gritty…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port is the means with which a computer ‘listens’ for different kinds of network traffic.</a:t>
            </a:r>
          </a:p>
          <a:p>
            <a:r>
              <a:rPr lang="en-US" dirty="0"/>
              <a:t>Each port is literally only a two way tunnel</a:t>
            </a:r>
          </a:p>
          <a:p>
            <a:r>
              <a:rPr lang="en-US" dirty="0"/>
              <a:t>Ports are identified by Port numbers, ranging from 0 to 65535 </a:t>
            </a:r>
          </a:p>
          <a:p>
            <a:pPr lvl="1"/>
            <a:r>
              <a:rPr lang="en-US" dirty="0"/>
              <a:t>Why that number? Headers in a packet!</a:t>
            </a:r>
          </a:p>
          <a:p>
            <a:pPr lvl="1"/>
            <a:r>
              <a:rPr lang="en-US" dirty="0"/>
              <a:t>Ports 0-1023: </a:t>
            </a:r>
            <a:r>
              <a:rPr lang="en-US" b="1" dirty="0"/>
              <a:t>Well-known or System Ports</a:t>
            </a:r>
            <a:r>
              <a:rPr lang="en-US" dirty="0"/>
              <a:t>. Lots of important ports here.</a:t>
            </a:r>
          </a:p>
          <a:p>
            <a:pPr lvl="1"/>
            <a:r>
              <a:rPr lang="en-US" dirty="0"/>
              <a:t>Ports 1024-49151: </a:t>
            </a:r>
            <a:r>
              <a:rPr lang="en-US" b="1" dirty="0"/>
              <a:t>Registered Ports</a:t>
            </a:r>
            <a:r>
              <a:rPr lang="en-US" dirty="0"/>
              <a:t>. Registered services use these. (Openfire!)</a:t>
            </a:r>
          </a:p>
          <a:p>
            <a:pPr lvl="1"/>
            <a:r>
              <a:rPr lang="en-US" dirty="0"/>
              <a:t>Ports 49152-65535: </a:t>
            </a:r>
            <a:r>
              <a:rPr lang="en-US" b="1" dirty="0"/>
              <a:t>Ephemeral Ports.</a:t>
            </a:r>
            <a:r>
              <a:rPr lang="en-US" dirty="0"/>
              <a:t> Experimental or private services.</a:t>
            </a:r>
          </a:p>
          <a:p>
            <a:r>
              <a:rPr lang="en-US" dirty="0"/>
              <a:t>When configuring firewalls, it’s usually a good idea to know these numbers!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6923" y="5672030"/>
            <a:ext cx="535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 some important ports…</a:t>
            </a:r>
          </a:p>
        </p:txBody>
      </p:sp>
    </p:spTree>
    <p:extLst>
      <p:ext uri="{BB962C8B-B14F-4D97-AF65-F5344CB8AC3E}">
        <p14:creationId xmlns:p14="http://schemas.microsoft.com/office/powerpoint/2010/main" val="6742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ImPORTant</a:t>
            </a:r>
            <a:r>
              <a:rPr lang="en-US" dirty="0"/>
              <a:t>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359"/>
          </a:xfrm>
        </p:spPr>
        <p:txBody>
          <a:bodyPr/>
          <a:lstStyle/>
          <a:p>
            <a:r>
              <a:rPr lang="en-US" b="1" u="sng" dirty="0"/>
              <a:t>FTP: File Transfer Protocol</a:t>
            </a:r>
            <a:r>
              <a:rPr lang="en-US" dirty="0"/>
              <a:t> – Transfers files between a client and a server.</a:t>
            </a:r>
          </a:p>
          <a:p>
            <a:pPr lvl="1"/>
            <a:r>
              <a:rPr lang="en-US" dirty="0"/>
              <a:t>Port number 20. Used in a lot of older systems. Also used by </a:t>
            </a:r>
            <a:r>
              <a:rPr lang="en-US" dirty="0" err="1"/>
              <a:t>Firezilla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VERY INSECURE. Doesn’t do encryption; sends files over plain text.</a:t>
            </a:r>
          </a:p>
          <a:p>
            <a:pPr lvl="1"/>
            <a:r>
              <a:rPr lang="en-US" b="1" u="sng" dirty="0"/>
              <a:t>SFTP</a:t>
            </a:r>
            <a:r>
              <a:rPr lang="en-US" dirty="0"/>
              <a:t>: FTP over SSH (port 21). More secure.</a:t>
            </a:r>
          </a:p>
          <a:p>
            <a:r>
              <a:rPr lang="en-US" b="1" u="sng" dirty="0"/>
              <a:t>SSH: Secure Shell</a:t>
            </a:r>
            <a:r>
              <a:rPr lang="en-US" dirty="0"/>
              <a:t> – Unix based command system interface. </a:t>
            </a:r>
          </a:p>
          <a:p>
            <a:pPr lvl="1"/>
            <a:r>
              <a:rPr lang="en-US" dirty="0"/>
              <a:t>Port number 22. Helpful with server control. You use this to get into GL!</a:t>
            </a:r>
          </a:p>
          <a:p>
            <a:pPr lvl="1"/>
            <a:r>
              <a:rPr lang="en-US" dirty="0"/>
              <a:t>A good option for remote login; commands, files, and passwords are encrypted. Also does authentication.</a:t>
            </a:r>
          </a:p>
          <a:p>
            <a:pPr lvl="1"/>
            <a:r>
              <a:rPr lang="en-US" dirty="0"/>
              <a:t>Not perfect; vulnerabilities have been found!</a:t>
            </a:r>
          </a:p>
          <a:p>
            <a:r>
              <a:rPr lang="en-US" b="1" u="sng" dirty="0"/>
              <a:t>Telnet</a:t>
            </a:r>
            <a:r>
              <a:rPr lang="en-US" dirty="0"/>
              <a:t> – Like SSH, but has NO security implementations. (Port 23)</a:t>
            </a:r>
          </a:p>
          <a:p>
            <a:pPr lvl="1"/>
            <a:r>
              <a:rPr lang="en-US" b="1" u="sng" dirty="0"/>
              <a:t>IF SOMEONE EVER USES THIS, SLAP THEM AND MAKE THEM USE SSH.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9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Ports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SMTP: Simple Mail Transfer Protocol</a:t>
            </a:r>
            <a:r>
              <a:rPr lang="en-US" dirty="0"/>
              <a:t> – delivers email</a:t>
            </a:r>
          </a:p>
          <a:p>
            <a:pPr lvl="1"/>
            <a:r>
              <a:rPr lang="en-US" dirty="0"/>
              <a:t>Port 25. Used by a lot of common email clients (Outlook Express!)</a:t>
            </a:r>
          </a:p>
          <a:p>
            <a:pPr lvl="1"/>
            <a:r>
              <a:rPr lang="en-US" dirty="0"/>
              <a:t>Needed for email servers; used in tandem with other protocols</a:t>
            </a:r>
          </a:p>
          <a:p>
            <a:pPr lvl="1"/>
            <a:r>
              <a:rPr lang="en-US" b="1" u="sng" dirty="0"/>
              <a:t>POP3 (Port 110) and IMAP (Port 143)</a:t>
            </a:r>
            <a:r>
              <a:rPr lang="en-US" dirty="0"/>
              <a:t> handle delivery.</a:t>
            </a:r>
            <a:endParaRPr lang="en-US" b="1" u="sng" dirty="0"/>
          </a:p>
          <a:p>
            <a:r>
              <a:rPr lang="en-US" b="1" u="sng" dirty="0"/>
              <a:t>DNS: Domain Name Servers</a:t>
            </a:r>
            <a:r>
              <a:rPr lang="en-US" dirty="0"/>
              <a:t> – The way computers resolve host names</a:t>
            </a:r>
          </a:p>
          <a:p>
            <a:pPr lvl="1"/>
            <a:r>
              <a:rPr lang="en-US" dirty="0"/>
              <a:t>Port 53. Can be thought of as a phone book!</a:t>
            </a:r>
          </a:p>
          <a:p>
            <a:pPr lvl="1"/>
            <a:r>
              <a:rPr lang="en-US" dirty="0"/>
              <a:t>Critical to keep up for web servers</a:t>
            </a:r>
          </a:p>
          <a:p>
            <a:pPr lvl="1"/>
            <a:r>
              <a:rPr lang="en-US" dirty="0"/>
              <a:t>HAS VULNERABILITIES. Namely </a:t>
            </a:r>
            <a:r>
              <a:rPr lang="en-US" u="sng" dirty="0"/>
              <a:t>cache poisoning</a:t>
            </a:r>
            <a:r>
              <a:rPr lang="en-US" dirty="0"/>
              <a:t> (uses fake address to divert)</a:t>
            </a:r>
          </a:p>
          <a:p>
            <a:r>
              <a:rPr lang="en-US" b="1" u="sng" dirty="0"/>
              <a:t>DHCP: Dynamic Host Configuration Protocol</a:t>
            </a:r>
            <a:r>
              <a:rPr lang="en-US" dirty="0"/>
              <a:t> – automatic IP provision</a:t>
            </a:r>
          </a:p>
          <a:p>
            <a:pPr lvl="1"/>
            <a:r>
              <a:rPr lang="en-US" dirty="0"/>
              <a:t>Port 67. Crucial for IP management/web servers.</a:t>
            </a:r>
          </a:p>
        </p:txBody>
      </p:sp>
    </p:spTree>
    <p:extLst>
      <p:ext uri="{BB962C8B-B14F-4D97-AF65-F5344CB8AC3E}">
        <p14:creationId xmlns:p14="http://schemas.microsoft.com/office/powerpoint/2010/main" val="338385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Ports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HTTP: Hypertext Transfer Protocol</a:t>
            </a:r>
            <a:r>
              <a:rPr lang="en-US" dirty="0"/>
              <a:t> – Connects you to the web</a:t>
            </a:r>
          </a:p>
          <a:p>
            <a:pPr lvl="1"/>
            <a:r>
              <a:rPr lang="en-US" dirty="0"/>
              <a:t>Port 80. Transfers files and pages over the web. HTML then formats</a:t>
            </a:r>
          </a:p>
          <a:p>
            <a:pPr lvl="1"/>
            <a:r>
              <a:rPr lang="en-US" dirty="0"/>
              <a:t>If you block this, you can’t connect to certain web pages!!</a:t>
            </a:r>
          </a:p>
          <a:p>
            <a:pPr lvl="1"/>
            <a:r>
              <a:rPr lang="en-US" dirty="0"/>
              <a:t>However, HTTP by itself is insecure! Man-in-the-middle attacks can see stuff!</a:t>
            </a:r>
          </a:p>
          <a:p>
            <a:r>
              <a:rPr lang="en-US" b="1" u="sng" dirty="0"/>
              <a:t>HTTPS: HTTP over SSL /TLS (Secure Socket Layer/Transport Layer Security)</a:t>
            </a:r>
          </a:p>
          <a:p>
            <a:pPr lvl="1"/>
            <a:r>
              <a:rPr lang="en-US" dirty="0"/>
              <a:t>Port 443. Requires authentication; encrypts and decrypts pages</a:t>
            </a:r>
          </a:p>
          <a:p>
            <a:pPr lvl="1"/>
            <a:r>
              <a:rPr lang="en-US" dirty="0"/>
              <a:t>Not perfect (HEARTBLEED), but still very secure! Locked down as of now</a:t>
            </a:r>
          </a:p>
          <a:p>
            <a:r>
              <a:rPr lang="en-US" b="1" u="sng" dirty="0"/>
              <a:t>Web Caching: sometimes called HTTP Proxy</a:t>
            </a:r>
            <a:endParaRPr lang="en-US" dirty="0"/>
          </a:p>
          <a:p>
            <a:pPr lvl="1"/>
            <a:r>
              <a:rPr lang="en-US" dirty="0"/>
              <a:t>Port 8080. Allows you to store web pages!</a:t>
            </a:r>
          </a:p>
          <a:p>
            <a:pPr lvl="1"/>
            <a:r>
              <a:rPr lang="en-US" dirty="0"/>
              <a:t>Necessary to have on if you ever want to utilize proxies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53" y="2160589"/>
            <a:ext cx="1872883" cy="22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9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talk about one more thing…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TCP vs UDP:</a:t>
            </a:r>
            <a:r>
              <a:rPr lang="en-US" dirty="0"/>
              <a:t> Transmission Control Protocol vs User Datagram Protocol</a:t>
            </a:r>
            <a:endParaRPr lang="en-US" b="1" u="sng" dirty="0"/>
          </a:p>
          <a:p>
            <a:pPr lvl="1"/>
            <a:r>
              <a:rPr lang="en-US" dirty="0"/>
              <a:t>Reliability vs Speed; Connection oriented vs connectionless. Both used by IP.</a:t>
            </a:r>
          </a:p>
          <a:p>
            <a:pPr lvl="1"/>
            <a:r>
              <a:rPr lang="en-US" dirty="0"/>
              <a:t>What kinds of protocols do you think belong in one of these? Applications?</a:t>
            </a:r>
          </a:p>
          <a:p>
            <a:r>
              <a:rPr lang="en-US" b="1" u="sng" dirty="0"/>
              <a:t>ICMP:</a:t>
            </a:r>
            <a:r>
              <a:rPr lang="en-US" dirty="0"/>
              <a:t> Internet Control Message Protocol</a:t>
            </a:r>
          </a:p>
          <a:p>
            <a:pPr lvl="1"/>
            <a:r>
              <a:rPr lang="en-US" dirty="0"/>
              <a:t>Used by network devices for reporting errors. </a:t>
            </a:r>
          </a:p>
          <a:p>
            <a:pPr lvl="1"/>
            <a:r>
              <a:rPr lang="en-US" dirty="0"/>
              <a:t>Tools: ping, traceroute, echo</a:t>
            </a:r>
          </a:p>
          <a:p>
            <a:pPr lvl="1"/>
            <a:r>
              <a:rPr lang="en-US" dirty="0"/>
              <a:t>Unless you’re the admin, DISABLE THESE. Ping = bad people knowing when you’re server is up (or down).</a:t>
            </a:r>
          </a:p>
          <a:p>
            <a:r>
              <a:rPr lang="en-US" dirty="0" err="1"/>
              <a:t>Wanna</a:t>
            </a:r>
            <a:r>
              <a:rPr lang="en-US" dirty="0"/>
              <a:t> learn more about port numbers?!?</a:t>
            </a:r>
          </a:p>
          <a:p>
            <a:pPr lvl="1"/>
            <a:r>
              <a:rPr lang="en-US" dirty="0">
                <a:hlinkClick r:id="rId2"/>
              </a:rPr>
              <a:t>http://packetlife.net/media/library/23/common_ports.pdf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3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289510"/>
            <a:ext cx="8596668" cy="1826581"/>
          </a:xfrm>
        </p:spPr>
        <p:txBody>
          <a:bodyPr/>
          <a:lstStyle/>
          <a:p>
            <a:r>
              <a:rPr lang="en-US" dirty="0"/>
              <a:t>NOW IT’S TIME FOR THE FUN STUFF!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5635" y="4373217"/>
            <a:ext cx="3160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(or at least I think it’s fun…)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383" y="4650216"/>
            <a:ext cx="566218" cy="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iptables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1270000"/>
            <a:ext cx="8596105" cy="538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1900">
            <a:off x="2583144" y="2312417"/>
            <a:ext cx="2343771" cy="10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: Software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be thought of as a flexible firewall utility for Linux operating systems.</a:t>
            </a:r>
          </a:p>
          <a:p>
            <a:pPr lvl="1"/>
            <a:r>
              <a:rPr lang="en-US" dirty="0"/>
              <a:t>Unlike something like Windows Firewall, you can configure everything yourself!</a:t>
            </a:r>
          </a:p>
          <a:p>
            <a:pPr lvl="1"/>
            <a:r>
              <a:rPr lang="en-US" dirty="0"/>
              <a:t>Uses </a:t>
            </a:r>
            <a:r>
              <a:rPr lang="en-US" b="1" u="sng" dirty="0"/>
              <a:t>Policy Chains</a:t>
            </a:r>
            <a:r>
              <a:rPr lang="en-US" dirty="0"/>
              <a:t> in order to perform Packet Filtering.</a:t>
            </a:r>
          </a:p>
          <a:p>
            <a:pPr lvl="1"/>
            <a:r>
              <a:rPr lang="en-US" dirty="0"/>
              <a:t>Usually comes pre-installed on a lot of Linux distros. Some, however, are migrating…</a:t>
            </a:r>
          </a:p>
          <a:p>
            <a:r>
              <a:rPr lang="en-US" dirty="0" err="1"/>
              <a:t>Firewalld</a:t>
            </a:r>
            <a:r>
              <a:rPr lang="en-US" dirty="0"/>
              <a:t> is another, more modern version of </a:t>
            </a:r>
            <a:r>
              <a:rPr lang="en-US" dirty="0" err="1"/>
              <a:t>iptables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Uses a lot of the same commands as </a:t>
            </a:r>
            <a:r>
              <a:rPr lang="en-US" dirty="0" err="1"/>
              <a:t>iptables</a:t>
            </a:r>
            <a:r>
              <a:rPr lang="en-US" dirty="0"/>
              <a:t>; provides a little more flexibility.</a:t>
            </a:r>
          </a:p>
          <a:p>
            <a:pPr lvl="1"/>
            <a:r>
              <a:rPr lang="en-US" dirty="0"/>
              <a:t>More commonly found in Fedora (Fedora 21 and higher)</a:t>
            </a:r>
          </a:p>
          <a:p>
            <a:pPr lvl="1"/>
            <a:r>
              <a:rPr lang="en-US" dirty="0"/>
              <a:t>Important to understand </a:t>
            </a:r>
            <a:r>
              <a:rPr lang="en-US" dirty="0" err="1"/>
              <a:t>iptables</a:t>
            </a:r>
            <a:r>
              <a:rPr lang="en-US" dirty="0"/>
              <a:t> before you look at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GUI Alternatives are also available (Turtle, Firestarter), but being able to work with the command line is an essential when working in Linux!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4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Chains: IFO!</a:t>
            </a:r>
            <a:br>
              <a:rPr lang="en-US" dirty="0"/>
            </a:br>
            <a:r>
              <a:rPr lang="en-US" dirty="0"/>
              <a:t>The Three States: ADR!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6052" y="1071218"/>
            <a:ext cx="4758663" cy="28646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976" y="1071218"/>
            <a:ext cx="1059873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16" y="1930400"/>
            <a:ext cx="4276104" cy="3843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489" y="973793"/>
            <a:ext cx="1188845" cy="15297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4644" y="1930400"/>
            <a:ext cx="8647043" cy="197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sz="9600" b="1" u="sng" dirty="0">
                <a:solidFill>
                  <a:prstClr val="white">
                    <a:lumMod val="75000"/>
                    <a:lumOff val="25000"/>
                  </a:prstClr>
                </a:solidFill>
              </a:rPr>
              <a:t>DEMO TIME!!!</a:t>
            </a:r>
            <a:endParaRPr lang="en-US" sz="96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lvl="1">
              <a:spcBef>
                <a:spcPts val="1000"/>
              </a:spcBef>
              <a:buClr>
                <a:srgbClr val="90C226"/>
              </a:buClr>
              <a:buSzPct val="80000"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Your Mission, should you choose to accept it:</a:t>
            </a:r>
          </a:p>
          <a:p>
            <a:pPr lvl="1"/>
            <a:r>
              <a:rPr lang="en-US" dirty="0"/>
              <a:t>Finish installing HTTPD, Openfire, and enabling/migrating to </a:t>
            </a:r>
            <a:r>
              <a:rPr lang="en-US" dirty="0" err="1"/>
              <a:t>IPTables</a:t>
            </a:r>
            <a:endParaRPr lang="en-US" dirty="0"/>
          </a:p>
          <a:p>
            <a:pPr lvl="1"/>
            <a:r>
              <a:rPr lang="en-US" dirty="0"/>
              <a:t>Create </a:t>
            </a:r>
            <a:r>
              <a:rPr lang="en-US" dirty="0" err="1"/>
              <a:t>tcp</a:t>
            </a:r>
            <a:r>
              <a:rPr lang="en-US" dirty="0"/>
              <a:t> catch-</a:t>
            </a:r>
            <a:r>
              <a:rPr lang="en-US" dirty="0" err="1"/>
              <a:t>alls</a:t>
            </a:r>
            <a:r>
              <a:rPr lang="en-US" dirty="0"/>
              <a:t> for your input and output chains.</a:t>
            </a:r>
          </a:p>
          <a:p>
            <a:pPr lvl="1"/>
            <a:r>
              <a:rPr lang="en-US" dirty="0"/>
              <a:t>Enable HTTP and HTTPS</a:t>
            </a:r>
          </a:p>
          <a:p>
            <a:pPr lvl="2"/>
            <a:r>
              <a:rPr lang="en-US" dirty="0"/>
              <a:t>Be able to access your HTTPD server (you need to do more here with output catch-all on!)</a:t>
            </a:r>
          </a:p>
          <a:p>
            <a:pPr lvl="2"/>
            <a:r>
              <a:rPr lang="en-US" dirty="0"/>
              <a:t>ONLY access Openfire through your proxy.</a:t>
            </a:r>
          </a:p>
          <a:p>
            <a:pPr lvl="2"/>
            <a:r>
              <a:rPr lang="en-US" dirty="0"/>
              <a:t>Specify this rule for both interfaces (what should we take away?)</a:t>
            </a:r>
          </a:p>
          <a:p>
            <a:pPr lvl="1"/>
            <a:r>
              <a:rPr lang="en-US" dirty="0"/>
              <a:t>Enable SSH</a:t>
            </a:r>
          </a:p>
          <a:p>
            <a:pPr lvl="2"/>
            <a:r>
              <a:rPr lang="en-US" dirty="0"/>
              <a:t>Be able to log into GL (remember: two-way connection!)</a:t>
            </a:r>
          </a:p>
          <a:p>
            <a:pPr lvl="2"/>
            <a:r>
              <a:rPr lang="en-US" dirty="0"/>
              <a:t>YOU HAVE TO SPECIFY THE INTERFACE; NO BLANKET INTERFACE.</a:t>
            </a:r>
          </a:p>
          <a:p>
            <a:pPr lvl="1"/>
            <a:r>
              <a:rPr lang="en-US" dirty="0"/>
              <a:t>Enable mailing protocols and name resolution (remember the ports?!)</a:t>
            </a:r>
          </a:p>
          <a:p>
            <a:pPr lvl="1"/>
            <a:r>
              <a:rPr lang="en-US" dirty="0"/>
              <a:t>(This is redundant, but…) Block two very insecure protocols (again, remember the ports?)</a:t>
            </a:r>
          </a:p>
          <a:p>
            <a:pPr lvl="1"/>
            <a:r>
              <a:rPr lang="en-US" dirty="0"/>
              <a:t>Prevent your server from being able to access Facebook and Yahoo.</a:t>
            </a:r>
          </a:p>
          <a:p>
            <a:pPr lvl="1"/>
            <a:r>
              <a:rPr lang="en-US" dirty="0"/>
              <a:t>Prevent USERS from performing traceroute, </a:t>
            </a:r>
            <a:r>
              <a:rPr lang="en-US" dirty="0" err="1"/>
              <a:t>netstat</a:t>
            </a:r>
            <a:r>
              <a:rPr lang="en-US" dirty="0"/>
              <a:t>, or ping (SINGLE RULE)</a:t>
            </a:r>
          </a:p>
          <a:p>
            <a:pPr lvl="1"/>
            <a:r>
              <a:rPr lang="en-US" dirty="0"/>
              <a:t>Make rules persistent upon logoff (SNAPSHOT before you try this!!)</a:t>
            </a:r>
          </a:p>
          <a:p>
            <a:pPr lvl="1"/>
            <a:r>
              <a:rPr lang="en-US" dirty="0"/>
              <a:t>EXTRA CREDIT: Find a way to prevent a </a:t>
            </a:r>
            <a:r>
              <a:rPr lang="en-US" dirty="0" err="1"/>
              <a:t>DoS</a:t>
            </a:r>
            <a:r>
              <a:rPr lang="en-US" dirty="0"/>
              <a:t> attack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43" y="27829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exactly what a firewall is, and why it’s important in the field of Cyber Security.</a:t>
            </a:r>
          </a:p>
          <a:p>
            <a:r>
              <a:rPr lang="en-US" dirty="0"/>
              <a:t>To understand how ports work, and to go over some important port numbers to keep in mind when configuring any firewall.</a:t>
            </a:r>
          </a:p>
          <a:p>
            <a:r>
              <a:rPr lang="en-US" dirty="0"/>
              <a:t>To explore the </a:t>
            </a:r>
            <a:r>
              <a:rPr lang="en-US" dirty="0" err="1"/>
              <a:t>iptables</a:t>
            </a:r>
            <a:r>
              <a:rPr lang="en-US" dirty="0"/>
              <a:t> firewall configuration utility in Linux.</a:t>
            </a:r>
          </a:p>
          <a:p>
            <a:pPr lvl="1"/>
            <a:r>
              <a:rPr lang="en-US" dirty="0"/>
              <a:t>Learn the differences between Input, Output, and Forwarding</a:t>
            </a:r>
          </a:p>
          <a:p>
            <a:pPr lvl="1"/>
            <a:r>
              <a:rPr lang="en-US" dirty="0"/>
              <a:t>Learn the differences between Accept, Drop, and Reject</a:t>
            </a:r>
          </a:p>
          <a:p>
            <a:pPr lvl="1"/>
            <a:r>
              <a:rPr lang="en-US" dirty="0"/>
              <a:t>Learn how to write policy chains</a:t>
            </a:r>
          </a:p>
        </p:txBody>
      </p:sp>
    </p:spTree>
    <p:extLst>
      <p:ext uri="{BB962C8B-B14F-4D97-AF65-F5344CB8AC3E}">
        <p14:creationId xmlns:p14="http://schemas.microsoft.com/office/powerpoint/2010/main" val="38055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11357"/>
            <a:ext cx="4184035" cy="239094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iptables</a:t>
            </a:r>
            <a:r>
              <a:rPr lang="en-US" dirty="0"/>
              <a:t> –L: Lists the current rules set in </a:t>
            </a:r>
            <a:r>
              <a:rPr lang="en-US" dirty="0" err="1"/>
              <a:t>iptables</a:t>
            </a:r>
            <a:endParaRPr lang="en-US" dirty="0"/>
          </a:p>
          <a:p>
            <a:pPr lvl="1"/>
            <a:r>
              <a:rPr lang="en-US" dirty="0"/>
              <a:t>--line-numbers: lists line numbers</a:t>
            </a:r>
          </a:p>
          <a:p>
            <a:r>
              <a:rPr lang="en-US" dirty="0" err="1"/>
              <a:t>iptables</a:t>
            </a:r>
            <a:r>
              <a:rPr lang="en-US" dirty="0"/>
              <a:t> –F: Clears the current ruleset</a:t>
            </a:r>
          </a:p>
          <a:p>
            <a:r>
              <a:rPr lang="en-US" dirty="0" err="1"/>
              <a:t>iptables</a:t>
            </a:r>
            <a:r>
              <a:rPr lang="en-US" dirty="0"/>
              <a:t> –P [chain] [policy]: Sets the default policy of a chain.</a:t>
            </a:r>
          </a:p>
          <a:p>
            <a:r>
              <a:rPr lang="en-US" dirty="0" err="1"/>
              <a:t>Iptables</a:t>
            </a:r>
            <a:r>
              <a:rPr lang="en-US" dirty="0"/>
              <a:t> –D [chain] [line number]: Delete a single rule on specified line number.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11357"/>
            <a:ext cx="4184034" cy="46300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Chain writing options</a:t>
            </a:r>
          </a:p>
          <a:p>
            <a:pPr lvl="1"/>
            <a:r>
              <a:rPr lang="en-US" dirty="0"/>
              <a:t>-A [chain]: Appends a chain to end of the list of rules</a:t>
            </a:r>
          </a:p>
          <a:p>
            <a:pPr lvl="1"/>
            <a:r>
              <a:rPr lang="en-US" dirty="0"/>
              <a:t>-I [chain]: Inserts a chain at front of the list of rules</a:t>
            </a:r>
          </a:p>
          <a:p>
            <a:pPr lvl="1"/>
            <a:r>
              <a:rPr lang="en-US" dirty="0"/>
              <a:t>-j [policy]: ‘jumps’ or activates a particular policy</a:t>
            </a:r>
          </a:p>
          <a:p>
            <a:pPr lvl="1"/>
            <a:r>
              <a:rPr lang="en-US" dirty="0"/>
              <a:t>-p [</a:t>
            </a:r>
            <a:r>
              <a:rPr lang="en-US" dirty="0" err="1"/>
              <a:t>ip</a:t>
            </a:r>
            <a:r>
              <a:rPr lang="en-US" dirty="0"/>
              <a:t> protocol]: specifies rule to protocol (ex. </a:t>
            </a:r>
            <a:r>
              <a:rPr lang="en-US" dirty="0" err="1"/>
              <a:t>tcp</a:t>
            </a:r>
            <a:r>
              <a:rPr lang="en-US" dirty="0"/>
              <a:t>, </a:t>
            </a:r>
            <a:r>
              <a:rPr lang="en-US" dirty="0" err="1"/>
              <a:t>icmp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--destination-port [port #]: destination port # (80, 22)</a:t>
            </a:r>
          </a:p>
          <a:p>
            <a:pPr lvl="2"/>
            <a:r>
              <a:rPr lang="en-US" dirty="0"/>
              <a:t>--source-port [port #]: specifies source port # (same as above)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 [interface]: specifies an interface for INPUT. (Use –o for output).</a:t>
            </a:r>
          </a:p>
          <a:p>
            <a:pPr lvl="1"/>
            <a:r>
              <a:rPr lang="en-US" dirty="0" err="1"/>
              <a:t>Iptables</a:t>
            </a:r>
            <a:r>
              <a:rPr lang="en-US" dirty="0"/>
              <a:t>-save &gt; [</a:t>
            </a:r>
            <a:r>
              <a:rPr lang="en-US" dirty="0" err="1"/>
              <a:t>iptables</a:t>
            </a:r>
            <a:r>
              <a:rPr lang="en-US" dirty="0"/>
              <a:t> file location]: script that saves your rules upon logoff.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55710"/>
              </p:ext>
            </p:extLst>
          </p:nvPr>
        </p:nvGraphicFramePr>
        <p:xfrm>
          <a:off x="496955" y="3802304"/>
          <a:ext cx="4891188" cy="29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97">
                  <a:extLst>
                    <a:ext uri="{9D8B030D-6E8A-4147-A177-3AD203B41FA5}">
                      <a16:colId xmlns:a16="http://schemas.microsoft.com/office/drawing/2014/main" val="1489519167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1705635206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2213551377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2417831591"/>
                    </a:ext>
                  </a:extLst>
                </a:gridCol>
              </a:tblGrid>
              <a:tr h="47667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52372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Allow in/out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Incoming connects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08627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allow</a:t>
                      </a:r>
                      <a:r>
                        <a:rPr lang="en-US" baseline="0" dirty="0"/>
                        <a:t> (no error)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Outgoing connects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94451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allow (w/</a:t>
                      </a:r>
                      <a:r>
                        <a:rPr lang="en-US" baseline="0" dirty="0"/>
                        <a:t> error)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Routing + Proxies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9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81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GUYS!!!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Hope you learned something today!</a:t>
            </a:r>
          </a:p>
          <a:p>
            <a:r>
              <a:rPr lang="en-US" dirty="0"/>
              <a:t>Questions? You can email me below!</a:t>
            </a:r>
          </a:p>
          <a:p>
            <a:r>
              <a:rPr lang="en-US" dirty="0">
                <a:hlinkClick r:id="rId2"/>
              </a:rPr>
              <a:t>bvanek1@umbc.edu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memesvault.com/wp-content/uploads/Happy-Face-Meme-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49" y="2321568"/>
            <a:ext cx="2826164" cy="2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8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So…What’s a Firewall?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461" y="1168311"/>
            <a:ext cx="8599828" cy="539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38" y="3843130"/>
            <a:ext cx="704173" cy="7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25" y="3743739"/>
            <a:ext cx="704173" cy="703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73" y="3980621"/>
            <a:ext cx="704173" cy="703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13" y="4332355"/>
            <a:ext cx="704173" cy="703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45" y="3953011"/>
            <a:ext cx="704173" cy="703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70" y="3512333"/>
            <a:ext cx="704173" cy="703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523" y="4631586"/>
            <a:ext cx="704173" cy="7034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58" y="4352231"/>
            <a:ext cx="704173" cy="703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71" y="4539924"/>
            <a:ext cx="540744" cy="522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5" y="5584072"/>
            <a:ext cx="742018" cy="975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00517" flipV="1">
            <a:off x="1953046" y="6101664"/>
            <a:ext cx="1241634" cy="2425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639232" y="5590945"/>
            <a:ext cx="265722" cy="1722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091714" y="5445283"/>
            <a:ext cx="265722" cy="1722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4259318" y="5590946"/>
            <a:ext cx="265722" cy="1722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726253" y="5959486"/>
            <a:ext cx="265722" cy="1722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989937" y="5326806"/>
            <a:ext cx="265722" cy="172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562239" y="5168458"/>
            <a:ext cx="265722" cy="1722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74" y="4216305"/>
            <a:ext cx="540744" cy="5223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120" y="4625180"/>
            <a:ext cx="540744" cy="5223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06" y="5147539"/>
            <a:ext cx="815986" cy="616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553" y="3607299"/>
            <a:ext cx="839909" cy="8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 speaking, a firewall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it’s a system designed to prevent unauthorized to or from a private network.</a:t>
            </a:r>
          </a:p>
          <a:p>
            <a:r>
              <a:rPr lang="en-US" dirty="0"/>
              <a:t>Firewalls can be implemented via hardware OR software</a:t>
            </a:r>
          </a:p>
          <a:p>
            <a:pPr lvl="1"/>
            <a:r>
              <a:rPr lang="en-US" dirty="0"/>
              <a:t>Hardware: security appliances, physically turning ports on/off. </a:t>
            </a:r>
          </a:p>
          <a:p>
            <a:pPr lvl="2"/>
            <a:r>
              <a:rPr lang="en-US" dirty="0"/>
              <a:t>Examples: firewalls built into routers, Cisco/Juniper </a:t>
            </a:r>
            <a:r>
              <a:rPr lang="en-US" dirty="0" err="1"/>
              <a:t>PoE</a:t>
            </a:r>
            <a:r>
              <a:rPr lang="en-US" dirty="0"/>
              <a:t> services</a:t>
            </a:r>
          </a:p>
          <a:p>
            <a:pPr lvl="2"/>
            <a:r>
              <a:rPr lang="en-US" dirty="0"/>
              <a:t>Much better for larger scale configurations</a:t>
            </a:r>
          </a:p>
          <a:p>
            <a:pPr lvl="1"/>
            <a:r>
              <a:rPr lang="en-US" dirty="0"/>
              <a:t>Software: Installed on a computer and takes care of port forwarding/network trafficking.</a:t>
            </a:r>
          </a:p>
          <a:p>
            <a:pPr lvl="2"/>
            <a:r>
              <a:rPr lang="en-US" dirty="0"/>
              <a:t>Examples: Windows Firewall, </a:t>
            </a:r>
            <a:r>
              <a:rPr lang="en-US" dirty="0" err="1"/>
              <a:t>firewalld</a:t>
            </a:r>
            <a:r>
              <a:rPr lang="en-US" dirty="0"/>
              <a:t>, </a:t>
            </a:r>
            <a:r>
              <a:rPr lang="en-US" dirty="0" err="1"/>
              <a:t>iptables</a:t>
            </a:r>
            <a:endParaRPr lang="en-US" dirty="0"/>
          </a:p>
          <a:p>
            <a:pPr lvl="2"/>
            <a:r>
              <a:rPr lang="en-US" dirty="0"/>
              <a:t>Better for smaller organizations or individuals (ESPECIALLY for people who move around)</a:t>
            </a:r>
          </a:p>
        </p:txBody>
      </p:sp>
    </p:spTree>
    <p:extLst>
      <p:ext uri="{BB962C8B-B14F-4D97-AF65-F5344CB8AC3E}">
        <p14:creationId xmlns:p14="http://schemas.microsoft.com/office/powerpoint/2010/main" val="46267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Firewalls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Packet Filtering</a:t>
            </a:r>
            <a:r>
              <a:rPr lang="en-US" dirty="0"/>
              <a:t>: examining each incoming packet and decide whether or not to allow it in. </a:t>
            </a:r>
          </a:p>
          <a:p>
            <a:pPr lvl="1"/>
            <a:r>
              <a:rPr lang="en-US" dirty="0"/>
              <a:t>Each packet has a header that identifies what kind of packet it is. Written rules will then determine what we do with that piece of data.</a:t>
            </a:r>
          </a:p>
          <a:p>
            <a:pPr lvl="1"/>
            <a:r>
              <a:rPr lang="en-US" dirty="0"/>
              <a:t>This is what we’re going to learn how to do today!</a:t>
            </a:r>
          </a:p>
          <a:p>
            <a:r>
              <a:rPr lang="en-US" b="1" u="sng" dirty="0"/>
              <a:t>Web Application Firewall:</a:t>
            </a:r>
            <a:r>
              <a:rPr lang="en-US" dirty="0"/>
              <a:t> Ways that browsers handle HTTP (averts </a:t>
            </a:r>
            <a:r>
              <a:rPr lang="en-US" dirty="0" err="1"/>
              <a:t>attackes</a:t>
            </a:r>
            <a:r>
              <a:rPr lang="en-US" dirty="0"/>
              <a:t> that SSL would catch)</a:t>
            </a:r>
          </a:p>
          <a:p>
            <a:r>
              <a:rPr lang="en-US" b="1" u="sng" dirty="0"/>
              <a:t>Using a Proxy Server:</a:t>
            </a:r>
            <a:r>
              <a:rPr lang="en-US" dirty="0"/>
              <a:t> Hiding a network address and connect through another means.</a:t>
            </a:r>
          </a:p>
          <a:p>
            <a:pPr lvl="1"/>
            <a:r>
              <a:rPr lang="en-US" dirty="0"/>
              <a:t>You can set up a proxy yourself for the lab today!</a:t>
            </a:r>
          </a:p>
          <a:p>
            <a:r>
              <a:rPr lang="en-US" b="1" u="sng" dirty="0"/>
              <a:t>Circuit Gateway:</a:t>
            </a:r>
            <a:r>
              <a:rPr lang="en-US" dirty="0"/>
              <a:t> Once a connection is made, no need to check those packets. Relies on the three-way handshake (TCP) or connectionless (UDP).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4705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Firewalls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any kind of intrusion on the network	</a:t>
            </a:r>
          </a:p>
          <a:p>
            <a:pPr lvl="1"/>
            <a:r>
              <a:rPr lang="en-US" dirty="0"/>
              <a:t>As explained by Alex last time, there are MANY ways people can get in</a:t>
            </a:r>
          </a:p>
          <a:p>
            <a:pPr lvl="1"/>
            <a:r>
              <a:rPr lang="en-US" dirty="0"/>
              <a:t>Piggyback worms, Trojans, root kits (AHH) and even get root access</a:t>
            </a:r>
          </a:p>
          <a:p>
            <a:r>
              <a:rPr lang="en-US" dirty="0"/>
              <a:t>Can also keep those who aren’t as aware at bay</a:t>
            </a:r>
          </a:p>
          <a:p>
            <a:pPr lvl="1"/>
            <a:r>
              <a:rPr lang="en-US" dirty="0"/>
              <a:t>Prevent users from launching Ping, make them log in via one method.</a:t>
            </a:r>
          </a:p>
          <a:p>
            <a:r>
              <a:rPr lang="en-US" sz="2800" dirty="0"/>
              <a:t>NOTE: This is only the first line of defense!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402" y="3438939"/>
            <a:ext cx="3290448" cy="31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So…what’s a port?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7" y="2037522"/>
            <a:ext cx="3531912" cy="2578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75" y="1219581"/>
            <a:ext cx="1790700" cy="2562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792" y="1058927"/>
            <a:ext cx="4017967" cy="453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962" y="4169879"/>
            <a:ext cx="2543175" cy="1800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33" y="5168348"/>
            <a:ext cx="330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HA. HILARIOUS.</a:t>
            </a:r>
          </a:p>
        </p:txBody>
      </p:sp>
    </p:spTree>
    <p:extLst>
      <p:ext uri="{BB962C8B-B14F-4D97-AF65-F5344CB8AC3E}">
        <p14:creationId xmlns:p14="http://schemas.microsoft.com/office/powerpoint/2010/main" val="28360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like to think about it being like a mailbox…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32" y="3040961"/>
            <a:ext cx="2044867" cy="1809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2097334"/>
            <a:ext cx="4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…and each one has four states…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40961"/>
            <a:ext cx="2250932" cy="180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07" y="3040961"/>
            <a:ext cx="1809750" cy="1809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767" y="3040961"/>
            <a:ext cx="2162872" cy="1809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7131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Two-way opening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7467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Only receive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0503" y="5231955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Only give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3539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Completely blocked</a:t>
            </a:r>
          </a:p>
        </p:txBody>
      </p:sp>
    </p:spTree>
    <p:extLst>
      <p:ext uri="{BB962C8B-B14F-4D97-AF65-F5344CB8AC3E}">
        <p14:creationId xmlns:p14="http://schemas.microsoft.com/office/powerpoint/2010/main" val="7081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as you can see, it’s not…</a:t>
            </a:r>
          </a:p>
        </p:txBody>
      </p:sp>
      <p:pic>
        <p:nvPicPr>
          <p:cNvPr id="1026" name="Picture 2" descr="http://orig15.deviantart.net/2117/f/2012/124/9/9/pirate_guy_3d_meme_by_cr8g-d4yin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0"/>
            <a:ext cx="10959153" cy="6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8550" y="2540000"/>
            <a:ext cx="9894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</a:rPr>
              <a:t>…HARD TO PORT!!!</a:t>
            </a:r>
          </a:p>
        </p:txBody>
      </p:sp>
      <p:pic>
        <p:nvPicPr>
          <p:cNvPr id="1028" name="Picture 4" descr="http://vignette4.wikia.nocookie.net/epicrapbattlesofhistory/images/5/55/I_See_What_You_Did_There.png/revision/latest?cb=20140610225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5611576"/>
            <a:ext cx="1028463" cy="102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6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1784</TotalTime>
  <Words>1571</Words>
  <Application>Microsoft Office PowerPoint</Application>
  <PresentationFormat>Widescreen</PresentationFormat>
  <Paragraphs>164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Firewalls and Firewall Utilities in Linux (iptables)</vt:lpstr>
      <vt:lpstr>Presentation Objectives</vt:lpstr>
      <vt:lpstr>So…What’s a Firewall?</vt:lpstr>
      <vt:lpstr>More formally speaking, a firewall is…</vt:lpstr>
      <vt:lpstr>Different Types of Firewalls</vt:lpstr>
      <vt:lpstr>Why are Firewalls Important?</vt:lpstr>
      <vt:lpstr>So…what’s a port?</vt:lpstr>
      <vt:lpstr>I like to think about it being like a mailbox…</vt:lpstr>
      <vt:lpstr>So as you can see, it’s not…</vt:lpstr>
      <vt:lpstr>Now then, let’s get into the nitty gritty…</vt:lpstr>
      <vt:lpstr>ImPORTant Ports</vt:lpstr>
      <vt:lpstr>Important Ports (Cont.)</vt:lpstr>
      <vt:lpstr>Important Ports (Cont.)</vt:lpstr>
      <vt:lpstr>Need to talk about one more thing…</vt:lpstr>
      <vt:lpstr>NOW IT’S TIME FOR THE FUN STUFF!</vt:lpstr>
      <vt:lpstr>What is iptables?</vt:lpstr>
      <vt:lpstr>Iptables: Software Firewall</vt:lpstr>
      <vt:lpstr>The Three Chains: IFO! The Three States: ADR!</vt:lpstr>
      <vt:lpstr>Lab Time!!!</vt:lpstr>
      <vt:lpstr>Iptables cheat sheet</vt:lpstr>
      <vt:lpstr>THANKS, GUYS!!!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Firewalls and Firewall Utilities in Linux (iptables)</dc:title>
  <dc:creator>bvanek</dc:creator>
  <cp:lastModifiedBy>Bryan P Vanek</cp:lastModifiedBy>
  <cp:revision>64</cp:revision>
  <dcterms:created xsi:type="dcterms:W3CDTF">2016-03-03T17:07:43Z</dcterms:created>
  <dcterms:modified xsi:type="dcterms:W3CDTF">2016-10-05T17:38:13Z</dcterms:modified>
</cp:coreProperties>
</file>